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1" r:id="rId7"/>
    <p:sldId id="262"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62453C2-219D-461F-9897-C8410B949303}" type="datetimeFigureOut">
              <a:rPr lang="en-US" smtClean="0"/>
              <a:pPr/>
              <a:t>8/24/2009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62453C2-219D-461F-9897-C8410B949303}" type="datetimeFigureOut">
              <a:rPr lang="en-US" smtClean="0"/>
              <a:pPr/>
              <a:t>8/24/2009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62453C2-219D-461F-9897-C8410B949303}" type="datetimeFigureOut">
              <a:rPr lang="en-US" smtClean="0"/>
              <a:pPr/>
              <a:t>8/24/2009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62453C2-219D-461F-9897-C8410B949303}" type="datetimeFigureOut">
              <a:rPr lang="en-US" smtClean="0"/>
              <a:pPr/>
              <a:t>8/24/2009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453C2-219D-461F-9897-C8410B949303}" type="datetimeFigureOut">
              <a:rPr lang="en-US" smtClean="0"/>
              <a:pPr/>
              <a:t>8/24/2009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62453C2-219D-461F-9897-C8410B949303}" type="datetimeFigureOut">
              <a:rPr lang="en-US" smtClean="0"/>
              <a:pPr/>
              <a:t>8/24/2009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62453C2-219D-461F-9897-C8410B949303}" type="datetimeFigureOut">
              <a:rPr lang="en-US" smtClean="0"/>
              <a:pPr/>
              <a:t>8/24/2009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62453C2-219D-461F-9897-C8410B949303}" type="datetimeFigureOut">
              <a:rPr lang="en-US" smtClean="0"/>
              <a:pPr/>
              <a:t>8/24/2009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453C2-219D-461F-9897-C8410B949303}" type="datetimeFigureOut">
              <a:rPr lang="en-US" smtClean="0"/>
              <a:pPr/>
              <a:t>8/24/2009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453C2-219D-461F-9897-C8410B949303}" type="datetimeFigureOut">
              <a:rPr lang="en-US" smtClean="0"/>
              <a:pPr/>
              <a:t>8/24/2009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453C2-219D-461F-9897-C8410B949303}" type="datetimeFigureOut">
              <a:rPr lang="en-US" smtClean="0"/>
              <a:pPr/>
              <a:t>8/24/2009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7E6D77C-16C1-4F76-8CEB-A4ABDCF1F2A7}"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2453C2-219D-461F-9897-C8410B949303}" type="datetimeFigureOut">
              <a:rPr lang="en-US" smtClean="0"/>
              <a:pPr/>
              <a:t>8/24/2009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E6D77C-16C1-4F76-8CEB-A4ABDCF1F2A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8800" dirty="0" smtClean="0">
                <a:solidFill>
                  <a:srgbClr val="92D050"/>
                </a:solidFill>
                <a:effectLst>
                  <a:glow rad="101600">
                    <a:schemeClr val="accent2">
                      <a:satMod val="175000"/>
                      <a:alpha val="40000"/>
                    </a:schemeClr>
                  </a:glow>
                </a:effectLst>
                <a:latin typeface="Impact" pitchFamily="34" charset="0"/>
              </a:rPr>
              <a:t>Sumo Wrestling</a:t>
            </a:r>
            <a:endParaRPr lang="en-AU" sz="8800" dirty="0">
              <a:solidFill>
                <a:srgbClr val="92D050"/>
              </a:solidFill>
              <a:effectLst>
                <a:glow rad="101600">
                  <a:schemeClr val="accent2">
                    <a:satMod val="175000"/>
                    <a:alpha val="40000"/>
                  </a:schemeClr>
                </a:glow>
              </a:effectLst>
              <a:latin typeface="Impact" pitchFamily="34" charset="0"/>
            </a:endParaRPr>
          </a:p>
        </p:txBody>
      </p:sp>
      <p:sp>
        <p:nvSpPr>
          <p:cNvPr id="3" name="Subtitle 2"/>
          <p:cNvSpPr>
            <a:spLocks noGrp="1"/>
          </p:cNvSpPr>
          <p:nvPr>
            <p:ph type="subTitle" idx="1"/>
          </p:nvPr>
        </p:nvSpPr>
        <p:spPr/>
        <p:txBody>
          <a:bodyPr>
            <a:prstTxWarp prst="textStop">
              <a:avLst/>
            </a:prstTxWarp>
            <a:normAutofit/>
          </a:bodyPr>
          <a:lstStyle/>
          <a:p>
            <a:r>
              <a:rPr lang="en-AU" sz="4400" dirty="0" smtClean="0">
                <a:solidFill>
                  <a:srgbClr val="FFFF00"/>
                </a:solidFill>
              </a:rPr>
              <a:t>By </a:t>
            </a:r>
            <a:r>
              <a:rPr lang="en-AU" sz="4400" dirty="0" smtClean="0">
                <a:solidFill>
                  <a:srgbClr val="FFFF00"/>
                </a:solidFill>
              </a:rPr>
              <a:t>Zac</a:t>
            </a:r>
            <a:endParaRPr lang="en-AU" sz="4400"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11500" dirty="0" smtClean="0">
                <a:solidFill>
                  <a:srgbClr val="FF0066"/>
                </a:solidFill>
                <a:effectLst>
                  <a:glow rad="139700">
                    <a:schemeClr val="accent2">
                      <a:satMod val="175000"/>
                      <a:alpha val="40000"/>
                    </a:schemeClr>
                  </a:glow>
                </a:effectLst>
                <a:latin typeface="Kahootz Burnum Medium" pitchFamily="18" charset="0"/>
              </a:rPr>
              <a:t>Sumo Rules</a:t>
            </a:r>
            <a:endParaRPr lang="en-AU" sz="11500" dirty="0">
              <a:solidFill>
                <a:srgbClr val="FF0066"/>
              </a:solidFill>
              <a:effectLst>
                <a:glow rad="139700">
                  <a:schemeClr val="accent2">
                    <a:satMod val="175000"/>
                    <a:alpha val="40000"/>
                  </a:schemeClr>
                </a:glow>
              </a:effectLst>
              <a:latin typeface="Kahootz Burnum Medium" pitchFamily="18" charset="0"/>
            </a:endParaRPr>
          </a:p>
        </p:txBody>
      </p:sp>
      <p:sp>
        <p:nvSpPr>
          <p:cNvPr id="3" name="Content Placeholder 2"/>
          <p:cNvSpPr>
            <a:spLocks noGrp="1"/>
          </p:cNvSpPr>
          <p:nvPr>
            <p:ph idx="1"/>
          </p:nvPr>
        </p:nvSpPr>
        <p:spPr/>
        <p:txBody>
          <a:bodyPr/>
          <a:lstStyle/>
          <a:p>
            <a:r>
              <a:rPr lang="en-AU" dirty="0" smtClean="0">
                <a:solidFill>
                  <a:srgbClr val="00B050"/>
                </a:solidFill>
              </a:rPr>
              <a:t>There are few rules of Sumo. </a:t>
            </a:r>
            <a:endParaRPr lang="en-AU" dirty="0">
              <a:solidFill>
                <a:srgbClr val="00B050"/>
              </a:solidFill>
            </a:endParaRPr>
          </a:p>
          <a:p>
            <a:r>
              <a:rPr lang="en-AU" dirty="0" smtClean="0">
                <a:solidFill>
                  <a:srgbClr val="00B050"/>
                </a:solidFill>
              </a:rPr>
              <a:t>These rules are:</a:t>
            </a:r>
          </a:p>
          <a:p>
            <a:r>
              <a:rPr lang="en-AU" dirty="0" smtClean="0">
                <a:solidFill>
                  <a:srgbClr val="FF0066"/>
                </a:solidFill>
              </a:rPr>
              <a:t>Only the soles of your feet are allowed  to hit the Dohyo.</a:t>
            </a:r>
          </a:p>
          <a:p>
            <a:r>
              <a:rPr lang="en-AU" dirty="0" smtClean="0">
                <a:solidFill>
                  <a:srgbClr val="FF0066"/>
                </a:solidFill>
              </a:rPr>
              <a:t>You cannot go out of the red ring.</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11500" dirty="0" smtClean="0">
                <a:solidFill>
                  <a:srgbClr val="92D050"/>
                </a:solidFill>
                <a:effectLst>
                  <a:glow rad="101600">
                    <a:schemeClr val="accent2">
                      <a:satMod val="175000"/>
                      <a:alpha val="40000"/>
                    </a:schemeClr>
                  </a:glow>
                </a:effectLst>
                <a:latin typeface="Copperplate Gothic Bold" pitchFamily="34" charset="0"/>
              </a:rPr>
              <a:t>Tradition</a:t>
            </a:r>
            <a:endParaRPr lang="en-AU" sz="11500" dirty="0">
              <a:solidFill>
                <a:srgbClr val="92D050"/>
              </a:solidFill>
              <a:effectLst>
                <a:glow rad="101600">
                  <a:schemeClr val="accent2">
                    <a:satMod val="175000"/>
                    <a:alpha val="40000"/>
                  </a:schemeClr>
                </a:glow>
              </a:effectLst>
              <a:latin typeface="Copperplate Gothic Bold" pitchFamily="34" charset="0"/>
            </a:endParaRPr>
          </a:p>
        </p:txBody>
      </p:sp>
      <p:sp>
        <p:nvSpPr>
          <p:cNvPr id="3" name="Content Placeholder 2"/>
          <p:cNvSpPr>
            <a:spLocks noGrp="1"/>
          </p:cNvSpPr>
          <p:nvPr>
            <p:ph idx="1"/>
          </p:nvPr>
        </p:nvSpPr>
        <p:spPr/>
        <p:txBody>
          <a:bodyPr/>
          <a:lstStyle/>
          <a:p>
            <a:r>
              <a:rPr lang="ja-JP" altLang="en-US" smtClean="0">
                <a:solidFill>
                  <a:srgbClr val="00B0F0"/>
                </a:solidFill>
              </a:rPr>
              <a:t>たくさ　でんとうと　ぎしきが　あります。　</a:t>
            </a:r>
            <a:endParaRPr lang="en-AU" dirty="0" smtClean="0">
              <a:solidFill>
                <a:srgbClr val="00B0F0"/>
              </a:solidFill>
            </a:endParaRPr>
          </a:p>
          <a:p>
            <a:r>
              <a:rPr lang="en-AU" dirty="0" smtClean="0">
                <a:solidFill>
                  <a:srgbClr val="FF0066"/>
                </a:solidFill>
              </a:rPr>
              <a:t>(There are many traditions and rituals of sumo). </a:t>
            </a:r>
          </a:p>
          <a:p>
            <a:r>
              <a:rPr lang="en-AU" dirty="0" smtClean="0">
                <a:solidFill>
                  <a:srgbClr val="FF0066"/>
                </a:solidFill>
              </a:rPr>
              <a:t> Sumo wrestling  was  originally  performed  to entertain the gods during festivals and celebrations. The real name for a sumo is a Rikishi. </a:t>
            </a:r>
            <a:endParaRPr lang="en-AU" dirty="0">
              <a:solidFill>
                <a:srgbClr val="FF0066"/>
              </a:solidFill>
            </a:endParaRP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9600" dirty="0" smtClean="0">
                <a:solidFill>
                  <a:srgbClr val="00B0F0"/>
                </a:solidFill>
                <a:effectLst>
                  <a:glow rad="228600">
                    <a:schemeClr val="accent6">
                      <a:satMod val="175000"/>
                      <a:alpha val="40000"/>
                    </a:schemeClr>
                  </a:glow>
                </a:effectLst>
                <a:latin typeface="Berlin Sans FB Demi" pitchFamily="34" charset="0"/>
              </a:rPr>
              <a:t>Origin</a:t>
            </a:r>
            <a:endParaRPr lang="en-AU" sz="9600" dirty="0">
              <a:solidFill>
                <a:srgbClr val="00B0F0"/>
              </a:solidFill>
              <a:effectLst>
                <a:glow rad="228600">
                  <a:schemeClr val="accent6">
                    <a:satMod val="175000"/>
                    <a:alpha val="40000"/>
                  </a:schemeClr>
                </a:glow>
              </a:effectLst>
              <a:latin typeface="Berlin Sans FB Demi" pitchFamily="34" charset="0"/>
            </a:endParaRPr>
          </a:p>
        </p:txBody>
      </p:sp>
      <p:sp>
        <p:nvSpPr>
          <p:cNvPr id="3" name="Content Placeholder 2"/>
          <p:cNvSpPr>
            <a:spLocks noGrp="1"/>
          </p:cNvSpPr>
          <p:nvPr>
            <p:ph idx="1"/>
          </p:nvPr>
        </p:nvSpPr>
        <p:spPr/>
        <p:txBody>
          <a:bodyPr>
            <a:normAutofit/>
          </a:bodyPr>
          <a:lstStyle/>
          <a:p>
            <a:r>
              <a:rPr lang="en-AU" sz="3600" dirty="0" smtClean="0">
                <a:solidFill>
                  <a:srgbClr val="FFFF00"/>
                </a:solidFill>
              </a:rPr>
              <a:t>Sumo wrestling  </a:t>
            </a:r>
            <a:r>
              <a:rPr lang="en-AU" sz="3600" dirty="0" smtClean="0">
                <a:solidFill>
                  <a:srgbClr val="FFFF00"/>
                </a:solidFill>
              </a:rPr>
              <a:t>appears in the earliest histories of Japan, the Nihon Shoki and the Kojiki, and in early Shinto. By the end of the Heian period (794-1185), it was established as a court ritual for some three hundred </a:t>
            </a:r>
            <a:r>
              <a:rPr lang="en-AU" sz="3600" dirty="0" smtClean="0">
                <a:solidFill>
                  <a:srgbClr val="FFFF00"/>
                </a:solidFill>
              </a:rPr>
              <a:t>years . It was only seen as a spectator sport n the late 1600’s and is now seen as Japans national sport . </a:t>
            </a:r>
            <a:endParaRPr lang="en-AU" sz="3600" dirty="0" smtClean="0">
              <a:solidFill>
                <a:srgbClr val="FFFF00"/>
              </a:solidFill>
            </a:endParaRPr>
          </a:p>
          <a:p>
            <a:endParaRPr lang="en-AU" sz="3600" dirty="0">
              <a:solidFill>
                <a:srgbClr val="FFFF00"/>
              </a:solidFill>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13800" dirty="0" smtClean="0">
                <a:solidFill>
                  <a:srgbClr val="FF0066"/>
                </a:solidFill>
                <a:effectLst>
                  <a:glow rad="63500">
                    <a:schemeClr val="accent6">
                      <a:satMod val="175000"/>
                      <a:alpha val="40000"/>
                    </a:schemeClr>
                  </a:glow>
                </a:effectLst>
              </a:rPr>
              <a:t>Uniform</a:t>
            </a:r>
            <a:endParaRPr lang="en-AU" sz="13800" dirty="0">
              <a:solidFill>
                <a:srgbClr val="FF0066"/>
              </a:solidFill>
              <a:effectLst>
                <a:glow rad="63500">
                  <a:schemeClr val="accent6">
                    <a:satMod val="175000"/>
                    <a:alpha val="40000"/>
                  </a:schemeClr>
                </a:glow>
              </a:effectLst>
            </a:endParaRPr>
          </a:p>
        </p:txBody>
      </p:sp>
      <p:sp>
        <p:nvSpPr>
          <p:cNvPr id="3" name="Content Placeholder 2"/>
          <p:cNvSpPr>
            <a:spLocks noGrp="1"/>
          </p:cNvSpPr>
          <p:nvPr>
            <p:ph idx="1"/>
          </p:nvPr>
        </p:nvSpPr>
        <p:spPr/>
        <p:txBody>
          <a:bodyPr>
            <a:normAutofit/>
          </a:bodyPr>
          <a:lstStyle/>
          <a:p>
            <a:r>
              <a:rPr lang="en-AU" sz="3600" b="1" dirty="0" smtClean="0">
                <a:solidFill>
                  <a:srgbClr val="00B050"/>
                </a:solidFill>
              </a:rPr>
              <a:t>Sumo wrestlers wear a thing called Mawashi it is a belt that the Rikishi wears during training or a tournament. Higher ranked Rikishi wear a thing called a Kesho-Mawashi during as part of the ring entry ceremony or Dohyo –iri.</a:t>
            </a:r>
            <a:endParaRPr lang="en-AU" sz="3600" b="1" dirty="0">
              <a:solidFill>
                <a:srgbClr val="00B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8800" dirty="0" smtClean="0">
                <a:solidFill>
                  <a:srgbClr val="00B0F0"/>
                </a:solidFill>
                <a:effectLst>
                  <a:glow rad="63500">
                    <a:schemeClr val="accent6">
                      <a:satMod val="175000"/>
                      <a:alpha val="40000"/>
                    </a:schemeClr>
                  </a:glow>
                </a:effectLst>
                <a:latin typeface="Arial Rounded MT Bold" pitchFamily="34" charset="0"/>
              </a:rPr>
              <a:t>Tournaments</a:t>
            </a:r>
            <a:endParaRPr lang="en-AU" sz="7200" dirty="0">
              <a:solidFill>
                <a:srgbClr val="00B0F0"/>
              </a:solidFill>
              <a:effectLst>
                <a:glow rad="63500">
                  <a:schemeClr val="accent6">
                    <a:satMod val="175000"/>
                    <a:alpha val="40000"/>
                  </a:schemeClr>
                </a:glow>
              </a:effectLst>
              <a:latin typeface="Arial Rounded MT Bold" pitchFamily="34" charset="0"/>
            </a:endParaRPr>
          </a:p>
        </p:txBody>
      </p:sp>
      <p:sp>
        <p:nvSpPr>
          <p:cNvPr id="3" name="Content Placeholder 2"/>
          <p:cNvSpPr>
            <a:spLocks noGrp="1"/>
          </p:cNvSpPr>
          <p:nvPr>
            <p:ph idx="1"/>
          </p:nvPr>
        </p:nvSpPr>
        <p:spPr>
          <a:xfrm>
            <a:off x="428596" y="1500174"/>
            <a:ext cx="8229600" cy="4525963"/>
          </a:xfrm>
        </p:spPr>
        <p:txBody>
          <a:bodyPr>
            <a:normAutofit fontScale="92500" lnSpcReduction="10000"/>
          </a:bodyPr>
          <a:lstStyle/>
          <a:p>
            <a:r>
              <a:rPr lang="en-AU" dirty="0" smtClean="0">
                <a:solidFill>
                  <a:srgbClr val="00B0F0"/>
                </a:solidFill>
              </a:rPr>
              <a:t>All tournaments are held in January, may and September  each tournament lasts 15 days each. Sumo is an all day event  but the most important matches are held in the afternoon (they start at 14:45). The lower ranked</a:t>
            </a:r>
            <a:r>
              <a:rPr lang="ja-JP" altLang="en-US" smtClean="0">
                <a:solidFill>
                  <a:srgbClr val="00B0F0"/>
                </a:solidFill>
              </a:rPr>
              <a:t>　</a:t>
            </a:r>
            <a:r>
              <a:rPr lang="ja-JP" altLang="en-US" smtClean="0">
                <a:solidFill>
                  <a:srgbClr val="00B050"/>
                </a:solidFill>
              </a:rPr>
              <a:t>りきし</a:t>
            </a:r>
            <a:r>
              <a:rPr lang="en-AU" altLang="ja-JP" dirty="0" smtClean="0">
                <a:solidFill>
                  <a:srgbClr val="00B0F0"/>
                </a:solidFill>
              </a:rPr>
              <a:t>(</a:t>
            </a:r>
            <a:r>
              <a:rPr lang="en-AU" altLang="ja-JP" dirty="0" err="1" smtClean="0">
                <a:solidFill>
                  <a:srgbClr val="00B0F0"/>
                </a:solidFill>
              </a:rPr>
              <a:t>rikishi</a:t>
            </a:r>
            <a:r>
              <a:rPr lang="en-AU" altLang="ja-JP" dirty="0" smtClean="0">
                <a:solidFill>
                  <a:srgbClr val="00B0F0"/>
                </a:solidFill>
              </a:rPr>
              <a:t>) start in the morning, they also don’t perform the traditions the higher ranked </a:t>
            </a:r>
          </a:p>
          <a:p>
            <a:r>
              <a:rPr lang="ja-JP" altLang="en-US" smtClean="0">
                <a:solidFill>
                  <a:srgbClr val="00B050"/>
                </a:solidFill>
              </a:rPr>
              <a:t>りきし</a:t>
            </a:r>
            <a:r>
              <a:rPr lang="en-AU" altLang="ja-JP" dirty="0" smtClean="0">
                <a:solidFill>
                  <a:srgbClr val="00B0F0"/>
                </a:solidFill>
              </a:rPr>
              <a:t> (rikishi)do. They don’t throw the salt on the (</a:t>
            </a:r>
            <a:r>
              <a:rPr lang="en-AU" altLang="ja-JP" dirty="0" err="1" smtClean="0">
                <a:solidFill>
                  <a:srgbClr val="00B0F0"/>
                </a:solidFill>
              </a:rPr>
              <a:t>dohyo</a:t>
            </a:r>
            <a:r>
              <a:rPr lang="en-AU" altLang="ja-JP" dirty="0" smtClean="0">
                <a:solidFill>
                  <a:srgbClr val="00B0F0"/>
                </a:solidFill>
              </a:rPr>
              <a:t>) and repeating restarts of the tart position.</a:t>
            </a:r>
            <a:endParaRPr lang="en-AU" dirty="0">
              <a:solidFill>
                <a:srgbClr val="00B0F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8000" b="1" dirty="0" smtClean="0">
                <a:solidFill>
                  <a:srgbClr val="92D050"/>
                </a:solidFill>
                <a:latin typeface="Algerian" pitchFamily="82" charset="0"/>
              </a:rPr>
              <a:t>Doyho</a:t>
            </a:r>
            <a:endParaRPr lang="en-AU" sz="8000" b="1" dirty="0">
              <a:solidFill>
                <a:srgbClr val="92D050"/>
              </a:solidFill>
              <a:latin typeface="Algerian" pitchFamily="82" charset="0"/>
            </a:endParaRPr>
          </a:p>
        </p:txBody>
      </p:sp>
      <p:sp>
        <p:nvSpPr>
          <p:cNvPr id="3" name="Content Placeholder 2"/>
          <p:cNvSpPr>
            <a:spLocks noGrp="1"/>
          </p:cNvSpPr>
          <p:nvPr>
            <p:ph idx="1"/>
          </p:nvPr>
        </p:nvSpPr>
        <p:spPr/>
        <p:txBody>
          <a:bodyPr/>
          <a:lstStyle/>
          <a:p>
            <a:r>
              <a:rPr lang="en-AU" dirty="0" smtClean="0">
                <a:solidFill>
                  <a:srgbClr val="FFFF00"/>
                </a:solidFill>
              </a:rPr>
              <a:t>The doyho is the surface sumo play on. It is a </a:t>
            </a:r>
            <a:r>
              <a:rPr lang="en-AU" smtClean="0">
                <a:solidFill>
                  <a:srgbClr val="FFFF00"/>
                </a:solidFill>
              </a:rPr>
              <a:t>4.55 meter circle </a:t>
            </a:r>
            <a:r>
              <a:rPr lang="en-AU" dirty="0" smtClean="0">
                <a:solidFill>
                  <a:srgbClr val="FFFF00"/>
                </a:solidFill>
              </a:rPr>
              <a:t>of rice-straw which </a:t>
            </a:r>
            <a:r>
              <a:rPr lang="en-AU" smtClean="0">
                <a:solidFill>
                  <a:srgbClr val="FFFF00"/>
                </a:solidFill>
              </a:rPr>
              <a:t>changed from 3.94 </a:t>
            </a:r>
            <a:r>
              <a:rPr lang="en-AU" dirty="0" smtClean="0">
                <a:solidFill>
                  <a:srgbClr val="FFFF00"/>
                </a:solidFill>
              </a:rPr>
              <a:t>meters in 1931, the surface is covered by sand. It is 34cm- 60cm high. A new one is built every time before a tournament those people are called Yobidashi. In Nagoya pieces of the doyho are given to fans who will take it home as a souvenir from the tournament. </a:t>
            </a:r>
            <a:endParaRPr lang="en-AU"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8800" dirty="0" smtClean="0">
                <a:solidFill>
                  <a:srgbClr val="FFC000"/>
                </a:solidFill>
                <a:effectLst>
                  <a:glow rad="101600">
                    <a:schemeClr val="accent2">
                      <a:satMod val="175000"/>
                      <a:alpha val="40000"/>
                    </a:schemeClr>
                  </a:glow>
                </a:effectLst>
              </a:rPr>
              <a:t>Some Facts</a:t>
            </a:r>
            <a:endParaRPr lang="en-AU" sz="8800" dirty="0">
              <a:solidFill>
                <a:srgbClr val="FFC000"/>
              </a:solidFill>
              <a:effectLst>
                <a:glow rad="101600">
                  <a:schemeClr val="accent2">
                    <a:satMod val="175000"/>
                    <a:alpha val="40000"/>
                  </a:schemeClr>
                </a:glow>
              </a:effectLst>
            </a:endParaRPr>
          </a:p>
        </p:txBody>
      </p:sp>
      <p:sp>
        <p:nvSpPr>
          <p:cNvPr id="3" name="Content Placeholder 2"/>
          <p:cNvSpPr>
            <a:spLocks noGrp="1"/>
          </p:cNvSpPr>
          <p:nvPr>
            <p:ph idx="1"/>
          </p:nvPr>
        </p:nvSpPr>
        <p:spPr/>
        <p:txBody>
          <a:bodyPr/>
          <a:lstStyle/>
          <a:p>
            <a:r>
              <a:rPr lang="en-AU" dirty="0" smtClean="0">
                <a:solidFill>
                  <a:srgbClr val="FF0000"/>
                </a:solidFill>
              </a:rPr>
              <a:t>It can take 10 years to become a professi</a:t>
            </a:r>
            <a:r>
              <a:rPr lang="en-AU" dirty="0" smtClean="0">
                <a:solidFill>
                  <a:srgbClr val="FF0000"/>
                </a:solidFill>
              </a:rPr>
              <a:t>o</a:t>
            </a:r>
            <a:r>
              <a:rPr lang="en-AU" dirty="0" smtClean="0">
                <a:solidFill>
                  <a:srgbClr val="FF0000"/>
                </a:solidFill>
              </a:rPr>
              <a:t>nal  fighter.</a:t>
            </a:r>
          </a:p>
          <a:p>
            <a:r>
              <a:rPr lang="en-AU" dirty="0" smtClean="0">
                <a:solidFill>
                  <a:srgbClr val="FF0000"/>
                </a:solidFill>
              </a:rPr>
              <a:t>In one month a sumo wrestler would eat the same amount of food a family of four would eat.</a:t>
            </a:r>
          </a:p>
          <a:p>
            <a:r>
              <a:rPr lang="en-AU" dirty="0" smtClean="0">
                <a:solidFill>
                  <a:srgbClr val="FF0000"/>
                </a:solidFill>
              </a:rPr>
              <a:t>The heaviest ever Rikishi weighed 498 pounds and was only 21 years old !</a:t>
            </a:r>
            <a:endParaRPr lang="en-AU"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13800" dirty="0" smtClean="0">
                <a:solidFill>
                  <a:srgbClr val="00B050"/>
                </a:solidFill>
                <a:effectLst>
                  <a:glow rad="63500">
                    <a:schemeClr val="accent6">
                      <a:satMod val="175000"/>
                      <a:alpha val="40000"/>
                    </a:schemeClr>
                  </a:glow>
                </a:effectLst>
                <a:latin typeface="Kahootz Burnum Medium" pitchFamily="18" charset="0"/>
              </a:rPr>
              <a:t>salary</a:t>
            </a:r>
            <a:endParaRPr lang="en-AU" sz="13800" dirty="0">
              <a:solidFill>
                <a:srgbClr val="00B050"/>
              </a:solidFill>
              <a:effectLst>
                <a:glow rad="63500">
                  <a:schemeClr val="accent6">
                    <a:satMod val="175000"/>
                    <a:alpha val="40000"/>
                  </a:schemeClr>
                </a:glow>
              </a:effectLst>
              <a:latin typeface="Kahootz Burnum Medium" pitchFamily="18" charset="0"/>
            </a:endParaRPr>
          </a:p>
        </p:txBody>
      </p:sp>
      <p:sp>
        <p:nvSpPr>
          <p:cNvPr id="3" name="Content Placeholder 2"/>
          <p:cNvSpPr>
            <a:spLocks noGrp="1"/>
          </p:cNvSpPr>
          <p:nvPr>
            <p:ph idx="1"/>
          </p:nvPr>
        </p:nvSpPr>
        <p:spPr/>
        <p:txBody>
          <a:bodyPr>
            <a:normAutofit fontScale="77500" lnSpcReduction="20000"/>
          </a:bodyPr>
          <a:lstStyle/>
          <a:p>
            <a:r>
              <a:rPr lang="en-US" b="1" dirty="0" smtClean="0">
                <a:solidFill>
                  <a:srgbClr val="FFC000"/>
                </a:solidFill>
              </a:rPr>
              <a:t>Though all sumo rikishi are considered professionals, only the rikishi from the top two divisions (Makuuchi and Juryo) receive a monthly salary.  Also, there are 5 different ranks within the Makuuchi division, and each rank is paid differently.  Here is a breakdown of the salaries:</a:t>
            </a:r>
          </a:p>
          <a:p>
            <a:r>
              <a:rPr lang="en-US" b="1" dirty="0" smtClean="0">
                <a:solidFill>
                  <a:srgbClr val="FFC000"/>
                </a:solidFill>
              </a:rPr>
              <a:t> </a:t>
            </a:r>
          </a:p>
          <a:p>
            <a:r>
              <a:rPr lang="en-US" b="1" dirty="0" smtClean="0">
                <a:solidFill>
                  <a:srgbClr val="FFC000"/>
                </a:solidFill>
              </a:rPr>
              <a:t>Yokozuna ¥</a:t>
            </a:r>
            <a:r>
              <a:rPr lang="en-US" b="1" dirty="0" smtClean="0">
                <a:solidFill>
                  <a:srgbClr val="FFC000"/>
                </a:solidFill>
              </a:rPr>
              <a:t>2,820,00=</a:t>
            </a:r>
            <a:r>
              <a:rPr lang="en-US" b="1" dirty="0" smtClean="0">
                <a:solidFill>
                  <a:srgbClr val="FF0066"/>
                </a:solidFill>
              </a:rPr>
              <a:t>              $</a:t>
            </a:r>
            <a:r>
              <a:rPr lang="en-AU" b="1" dirty="0" smtClean="0">
                <a:solidFill>
                  <a:srgbClr val="FF0066"/>
                </a:solidFill>
              </a:rPr>
              <a:t>3,544.73 </a:t>
            </a:r>
            <a:r>
              <a:rPr lang="en-AU" b="1" dirty="0" smtClean="0">
                <a:solidFill>
                  <a:srgbClr val="FF0066"/>
                </a:solidFill>
              </a:rPr>
              <a:t>AUD</a:t>
            </a:r>
            <a:r>
              <a:rPr lang="en-US" b="1" dirty="0" smtClean="0">
                <a:solidFill>
                  <a:srgbClr val="FF0066"/>
                </a:solidFill>
              </a:rPr>
              <a:t> </a:t>
            </a:r>
            <a:endParaRPr lang="en-US" b="1" dirty="0" smtClean="0">
              <a:solidFill>
                <a:srgbClr val="FF0066"/>
              </a:solidFill>
            </a:endParaRPr>
          </a:p>
          <a:p>
            <a:r>
              <a:rPr lang="en-US" b="1" dirty="0" smtClean="0">
                <a:solidFill>
                  <a:srgbClr val="FFC000"/>
                </a:solidFill>
              </a:rPr>
              <a:t>Ozeki ¥</a:t>
            </a:r>
            <a:r>
              <a:rPr lang="en-US" b="1" dirty="0" smtClean="0">
                <a:solidFill>
                  <a:srgbClr val="FFC000"/>
                </a:solidFill>
              </a:rPr>
              <a:t>2,350,000 =                  </a:t>
            </a:r>
            <a:r>
              <a:rPr lang="en-US" b="1" dirty="0" smtClean="0">
                <a:solidFill>
                  <a:srgbClr val="FF0066"/>
                </a:solidFill>
              </a:rPr>
              <a:t>$</a:t>
            </a:r>
            <a:r>
              <a:rPr lang="en-AU" b="1" dirty="0" smtClean="0">
                <a:solidFill>
                  <a:srgbClr val="FF0066"/>
                </a:solidFill>
              </a:rPr>
              <a:t>29,549.56 </a:t>
            </a:r>
            <a:r>
              <a:rPr lang="en-AU" b="1" dirty="0" smtClean="0">
                <a:solidFill>
                  <a:srgbClr val="FF0066"/>
                </a:solidFill>
              </a:rPr>
              <a:t>AUD</a:t>
            </a:r>
          </a:p>
          <a:p>
            <a:r>
              <a:rPr lang="en-US" b="1" dirty="0" smtClean="0">
                <a:solidFill>
                  <a:srgbClr val="FFC000"/>
                </a:solidFill>
              </a:rPr>
              <a:t> Sekiwake </a:t>
            </a:r>
            <a:r>
              <a:rPr lang="en-US" b="1" dirty="0" smtClean="0">
                <a:solidFill>
                  <a:srgbClr val="FFC000"/>
                </a:solidFill>
              </a:rPr>
              <a:t>¥</a:t>
            </a:r>
            <a:r>
              <a:rPr lang="en-US" b="1" dirty="0" smtClean="0">
                <a:solidFill>
                  <a:srgbClr val="FFC000"/>
                </a:solidFill>
              </a:rPr>
              <a:t>1,700,000 =      </a:t>
            </a:r>
            <a:r>
              <a:rPr lang="en-US" b="1" dirty="0" smtClean="0">
                <a:solidFill>
                  <a:srgbClr val="FF0066"/>
                </a:solidFill>
              </a:rPr>
              <a:t>    $</a:t>
            </a:r>
            <a:r>
              <a:rPr lang="en-AU" b="1" dirty="0" smtClean="0">
                <a:solidFill>
                  <a:srgbClr val="FF0066"/>
                </a:solidFill>
              </a:rPr>
              <a:t>21,376.65 </a:t>
            </a:r>
            <a:r>
              <a:rPr lang="en-AU" b="1" dirty="0" smtClean="0">
                <a:solidFill>
                  <a:srgbClr val="FF0066"/>
                </a:solidFill>
              </a:rPr>
              <a:t>AUD</a:t>
            </a:r>
          </a:p>
          <a:p>
            <a:r>
              <a:rPr lang="en-US" b="1" dirty="0" smtClean="0">
                <a:solidFill>
                  <a:srgbClr val="FFC000"/>
                </a:solidFill>
              </a:rPr>
              <a:t> Omusubi </a:t>
            </a:r>
            <a:r>
              <a:rPr lang="en-US" b="1" dirty="0" smtClean="0">
                <a:solidFill>
                  <a:srgbClr val="FFC000"/>
                </a:solidFill>
              </a:rPr>
              <a:t>¥</a:t>
            </a:r>
            <a:r>
              <a:rPr lang="en-US" b="1" dirty="0" smtClean="0">
                <a:solidFill>
                  <a:srgbClr val="FFC000"/>
                </a:solidFill>
              </a:rPr>
              <a:t>1,700,000 =</a:t>
            </a:r>
            <a:r>
              <a:rPr lang="en-AU" b="1" dirty="0" smtClean="0"/>
              <a:t> </a:t>
            </a:r>
            <a:r>
              <a:rPr lang="en-AU" b="1" dirty="0" smtClean="0"/>
              <a:t>         </a:t>
            </a:r>
            <a:r>
              <a:rPr lang="en-AU" b="1" dirty="0" smtClean="0">
                <a:solidFill>
                  <a:srgbClr val="FF0066"/>
                </a:solidFill>
              </a:rPr>
              <a:t>$21,376.65 </a:t>
            </a:r>
            <a:r>
              <a:rPr lang="en-AU" b="1" dirty="0" smtClean="0">
                <a:solidFill>
                  <a:srgbClr val="FF0066"/>
                </a:solidFill>
              </a:rPr>
              <a:t>AUD</a:t>
            </a:r>
          </a:p>
          <a:p>
            <a:r>
              <a:rPr lang="en-US" b="1" dirty="0" smtClean="0">
                <a:solidFill>
                  <a:srgbClr val="FFC000"/>
                </a:solidFill>
              </a:rPr>
              <a:t> Maegashira </a:t>
            </a:r>
            <a:r>
              <a:rPr lang="en-US" b="1" dirty="0" smtClean="0">
                <a:solidFill>
                  <a:srgbClr val="FFC000"/>
                </a:solidFill>
              </a:rPr>
              <a:t>¥</a:t>
            </a:r>
            <a:r>
              <a:rPr lang="en-US" b="1" dirty="0" smtClean="0">
                <a:solidFill>
                  <a:srgbClr val="FFC000"/>
                </a:solidFill>
              </a:rPr>
              <a:t>1,300,000=</a:t>
            </a:r>
            <a:r>
              <a:rPr lang="en-AU" b="1" dirty="0" smtClean="0"/>
              <a:t>      </a:t>
            </a:r>
            <a:r>
              <a:rPr lang="en-AU" b="1" dirty="0" smtClean="0">
                <a:solidFill>
                  <a:srgbClr val="FF0066"/>
                </a:solidFill>
              </a:rPr>
              <a:t>$16,350.67 </a:t>
            </a:r>
            <a:r>
              <a:rPr lang="en-AU" b="1" dirty="0" smtClean="0">
                <a:solidFill>
                  <a:srgbClr val="FF0066"/>
                </a:solidFill>
              </a:rPr>
              <a:t>AUD</a:t>
            </a:r>
          </a:p>
          <a:p>
            <a:r>
              <a:rPr lang="en-US" b="1" dirty="0" smtClean="0">
                <a:solidFill>
                  <a:srgbClr val="FFC000"/>
                </a:solidFill>
              </a:rPr>
              <a:t> Juryo </a:t>
            </a:r>
            <a:r>
              <a:rPr lang="en-US" b="1" dirty="0" smtClean="0">
                <a:solidFill>
                  <a:srgbClr val="FFC000"/>
                </a:solidFill>
              </a:rPr>
              <a:t>¥</a:t>
            </a:r>
            <a:r>
              <a:rPr lang="en-US" b="1" dirty="0" smtClean="0">
                <a:solidFill>
                  <a:srgbClr val="FFC000"/>
                </a:solidFill>
              </a:rPr>
              <a:t>1,030,000=                 </a:t>
            </a:r>
            <a:r>
              <a:rPr lang="en-US" b="1" dirty="0" smtClean="0">
                <a:solidFill>
                  <a:srgbClr val="FF0066"/>
                </a:solidFill>
              </a:rPr>
              <a:t>$</a:t>
            </a:r>
            <a:r>
              <a:rPr lang="en-AU" b="1" dirty="0" smtClean="0">
                <a:solidFill>
                  <a:srgbClr val="FF0066"/>
                </a:solidFill>
              </a:rPr>
              <a:t>12,948.47 </a:t>
            </a:r>
            <a:r>
              <a:rPr lang="en-AU" b="1" dirty="0" smtClean="0">
                <a:solidFill>
                  <a:srgbClr val="FF0066"/>
                </a:solidFill>
              </a:rPr>
              <a:t>AUD</a:t>
            </a:r>
            <a:endParaRPr lang="en-US" b="1" dirty="0" smtClean="0">
              <a:solidFill>
                <a:srgbClr val="FF0066"/>
              </a:solidFill>
            </a:endParaRPr>
          </a:p>
          <a:p>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375</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Sumo Wrestling</vt:lpstr>
      <vt:lpstr>Sumo Rules</vt:lpstr>
      <vt:lpstr>Tradition</vt:lpstr>
      <vt:lpstr>Origin</vt:lpstr>
      <vt:lpstr>Uniform</vt:lpstr>
      <vt:lpstr>Tournaments</vt:lpstr>
      <vt:lpstr>Doyho</vt:lpstr>
      <vt:lpstr>Some Facts</vt:lpstr>
      <vt:lpstr>salary</vt:lpstr>
    </vt:vector>
  </TitlesOfParts>
  <Company>Sydenham Hillside Primary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Sumo Wrestling</dc:title>
  <dc:creator>SHPS</dc:creator>
  <cp:lastModifiedBy>SHPS</cp:lastModifiedBy>
  <cp:revision>15</cp:revision>
  <dcterms:created xsi:type="dcterms:W3CDTF">2009-08-14T03:02:57Z</dcterms:created>
  <dcterms:modified xsi:type="dcterms:W3CDTF">2009-08-24T00:49:28Z</dcterms:modified>
</cp:coreProperties>
</file>