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2" r:id="rId6"/>
    <p:sldId id="260" r:id="rId7"/>
    <p:sldId id="261"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1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2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42A7A-28D5-4260-8CB0-E39A54E2DCE5}" type="datetimeFigureOut">
              <a:rPr lang="en-US" smtClean="0"/>
              <a:pPr/>
              <a:t>9/3/2009</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A65F82-2BBD-4511-AEB1-D98744A231FE}"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2AA65F82-2BBD-4511-AEB1-D98744A231FE}" type="slidenum">
              <a:rPr lang="en-AU" smtClean="0"/>
              <a:pPr/>
              <a:t>1</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2AA65F82-2BBD-4511-AEB1-D98744A231FE}" type="slidenum">
              <a:rPr lang="en-AU" smtClean="0"/>
              <a:pPr/>
              <a:t>5</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102F92-CFD5-48A4-A140-F9D645626326}" type="datetimeFigureOut">
              <a:rPr lang="en-US" smtClean="0"/>
              <a:pPr/>
              <a:t>9/3/2009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53EBCDF-762A-444E-BE66-A528B227676E}"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102F92-CFD5-48A4-A140-F9D645626326}" type="datetimeFigureOut">
              <a:rPr lang="en-US" smtClean="0"/>
              <a:pPr/>
              <a:t>9/3/2009</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EBCDF-762A-444E-BE66-A528B227676E}"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image" Target="../media/image15.gif"/><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gif"/><Relationship Id="rId4" Type="http://schemas.openxmlformats.org/officeDocument/2006/relationships/image" Target="../media/image12.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42852"/>
            <a:ext cx="7772400" cy="1470025"/>
          </a:xfrm>
        </p:spPr>
        <p:txBody>
          <a:bodyPr>
            <a:normAutofit/>
          </a:bodyPr>
          <a:lstStyle/>
          <a:p>
            <a:r>
              <a:rPr lang="en-AU" sz="5400" dirty="0" smtClean="0">
                <a:solidFill>
                  <a:srgbClr val="FF0000"/>
                </a:solidFill>
              </a:rPr>
              <a:t>Japan</a:t>
            </a:r>
            <a:endParaRPr lang="en-AU" sz="5400" dirty="0">
              <a:solidFill>
                <a:srgbClr val="FF0000"/>
              </a:solidFill>
            </a:endParaRPr>
          </a:p>
        </p:txBody>
      </p:sp>
      <p:sp>
        <p:nvSpPr>
          <p:cNvPr id="3" name="Subtitle 2"/>
          <p:cNvSpPr>
            <a:spLocks noGrp="1"/>
          </p:cNvSpPr>
          <p:nvPr>
            <p:ph type="subTitle" idx="1"/>
          </p:nvPr>
        </p:nvSpPr>
        <p:spPr>
          <a:xfrm>
            <a:off x="857224" y="2500306"/>
            <a:ext cx="6986614" cy="1752600"/>
          </a:xfrm>
        </p:spPr>
        <p:txBody>
          <a:bodyPr/>
          <a:lstStyle/>
          <a:p>
            <a:r>
              <a:rPr lang="en-AU" dirty="0" smtClean="0">
                <a:solidFill>
                  <a:srgbClr val="7030A0"/>
                </a:solidFill>
              </a:rPr>
              <a:t>By Madison Pezzimenti</a:t>
            </a:r>
          </a:p>
          <a:p>
            <a:r>
              <a:rPr lang="en-AU" dirty="0" smtClean="0">
                <a:solidFill>
                  <a:srgbClr val="FFFF00"/>
                </a:solidFill>
              </a:rPr>
              <a:t> </a:t>
            </a:r>
            <a:r>
              <a:rPr lang="en-AU" dirty="0" smtClean="0">
                <a:solidFill>
                  <a:srgbClr val="FF0000"/>
                </a:solidFill>
              </a:rPr>
              <a:t>&amp;</a:t>
            </a:r>
          </a:p>
          <a:p>
            <a:r>
              <a:rPr lang="en-AU" dirty="0" smtClean="0">
                <a:solidFill>
                  <a:srgbClr val="FF66CC"/>
                </a:solidFill>
              </a:rPr>
              <a:t> Racheal Raft</a:t>
            </a:r>
            <a:endParaRPr lang="en-AU" dirty="0">
              <a:solidFill>
                <a:srgbClr val="FF66CC"/>
              </a:solidFill>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a:outerShdw blurRad="50800" dist="50800" dir="5400000" algn="ctr" rotWithShape="0">
                    <a:schemeClr val="tx1"/>
                  </a:outerShdw>
                </a:effectLst>
              </a:rPr>
              <a:t>Landmarks</a:t>
            </a:r>
            <a:endParaRPr lang="en-AU" dirty="0">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a:outerShdw blurRad="50800" dist="50800" dir="5400000" algn="ctr" rotWithShape="0">
                  <a:schemeClr val="tx1"/>
                </a:outerShdw>
              </a:effectLst>
            </a:endParaRPr>
          </a:p>
        </p:txBody>
      </p:sp>
      <p:sp>
        <p:nvSpPr>
          <p:cNvPr id="3" name="Content Placeholder 2"/>
          <p:cNvSpPr>
            <a:spLocks noGrp="1"/>
          </p:cNvSpPr>
          <p:nvPr>
            <p:ph idx="1"/>
          </p:nvPr>
        </p:nvSpPr>
        <p:spPr/>
        <p:txBody>
          <a:bodyPr/>
          <a:lstStyle/>
          <a:p>
            <a:r>
              <a:rPr lang="en-AU" dirty="0" smtClean="0">
                <a:ln>
                  <a:solidFill>
                    <a:srgbClr val="00B050"/>
                  </a:solidFill>
                </a:ln>
                <a:gradFill>
                  <a:gsLst>
                    <a:gs pos="0">
                      <a:srgbClr val="FFF200"/>
                    </a:gs>
                    <a:gs pos="45000">
                      <a:srgbClr val="FF7A00"/>
                    </a:gs>
                    <a:gs pos="70000">
                      <a:srgbClr val="FF0300"/>
                    </a:gs>
                    <a:gs pos="100000">
                      <a:srgbClr val="4D0808"/>
                    </a:gs>
                  </a:gsLst>
                  <a:lin ang="5400000" scaled="0"/>
                </a:gradFill>
              </a:rPr>
              <a:t>Landmarks are great places to visit when you are visiting any country, not just Japan.</a:t>
            </a:r>
          </a:p>
          <a:p>
            <a:endParaRPr lang="en-AU" dirty="0" smtClean="0"/>
          </a:p>
          <a:p>
            <a:r>
              <a:rPr lang="en-AU" dirty="0" smtClean="0">
                <a:ln w="38100" cmpd="dbl">
                  <a:solidFill>
                    <a:srgbClr val="7030A0"/>
                  </a:solidFill>
                </a:ln>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rPr>
              <a:t>Some landmarks of Japan include the Nara Buddha and Disneyland in Tokyo.</a:t>
            </a:r>
          </a:p>
          <a:p>
            <a:pPr>
              <a:buNone/>
            </a:pPr>
            <a:endParaRPr lang="en-AU" dirty="0"/>
          </a:p>
        </p:txBody>
      </p:sp>
      <p:pic>
        <p:nvPicPr>
          <p:cNvPr id="1026" name="Picture 2" descr="E:\Japan\Pictures\map.gif"/>
          <p:cNvPicPr>
            <a:picLocks noChangeAspect="1" noChangeArrowheads="1"/>
          </p:cNvPicPr>
          <p:nvPr/>
        </p:nvPicPr>
        <p:blipFill>
          <a:blip r:embed="rId2" cstate="print"/>
          <a:srcRect/>
          <a:stretch>
            <a:fillRect/>
          </a:stretch>
        </p:blipFill>
        <p:spPr bwMode="auto">
          <a:xfrm>
            <a:off x="6572264" y="3953704"/>
            <a:ext cx="2428892" cy="2761444"/>
          </a:xfrm>
          <a:prstGeom prst="rect">
            <a:avLst/>
          </a:prstGeom>
          <a:noFill/>
        </p:spPr>
      </p:pic>
    </p:spTree>
  </p:cSld>
  <p:clrMapOvr>
    <a:masterClrMapping/>
  </p:clrMapOvr>
  <p:transition spd="slow" advTm="13437">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F0"/>
                </a:solidFill>
                <a:latin typeface="Bauhaus 93" pitchFamily="82" charset="0"/>
              </a:rPr>
              <a:t>Nara Buddha</a:t>
            </a:r>
            <a:endParaRPr lang="en-AU" dirty="0">
              <a:solidFill>
                <a:srgbClr val="00B0F0"/>
              </a:solidFill>
              <a:latin typeface="Bauhaus 93" pitchFamily="82" charset="0"/>
            </a:endParaRPr>
          </a:p>
        </p:txBody>
      </p:sp>
      <p:sp>
        <p:nvSpPr>
          <p:cNvPr id="3" name="Content Placeholder 2"/>
          <p:cNvSpPr>
            <a:spLocks noGrp="1"/>
          </p:cNvSpPr>
          <p:nvPr>
            <p:ph idx="1"/>
          </p:nvPr>
        </p:nvSpPr>
        <p:spPr/>
        <p:txBody>
          <a:bodyPr/>
          <a:lstStyle/>
          <a:p>
            <a:r>
              <a:rPr lang="en-AU" dirty="0" smtClean="0">
                <a:solidFill>
                  <a:srgbClr val="7030A0"/>
                </a:solidFill>
              </a:rPr>
              <a:t>The Nara Buddha belongs to the Todai-Ji temple. </a:t>
            </a:r>
            <a:r>
              <a:rPr lang="en-AU" dirty="0">
                <a:solidFill>
                  <a:srgbClr val="7030A0"/>
                </a:solidFill>
              </a:rPr>
              <a:t>This temple is located in the ancient capital of Nara, which is in Nara Prefecture, </a:t>
            </a:r>
            <a:r>
              <a:rPr lang="en-AU" dirty="0" smtClean="0">
                <a:solidFill>
                  <a:srgbClr val="7030A0"/>
                </a:solidFill>
              </a:rPr>
              <a:t>south </a:t>
            </a:r>
            <a:r>
              <a:rPr lang="en-AU" dirty="0">
                <a:solidFill>
                  <a:srgbClr val="7030A0"/>
                </a:solidFill>
              </a:rPr>
              <a:t>of Kyoto.</a:t>
            </a:r>
          </a:p>
          <a:p>
            <a:endParaRPr lang="en-AU" dirty="0"/>
          </a:p>
        </p:txBody>
      </p:sp>
      <p:pic>
        <p:nvPicPr>
          <p:cNvPr id="4" name="Picture 3" descr="Daibutsu-den_Nara.jpg"/>
          <p:cNvPicPr>
            <a:picLocks noChangeAspect="1"/>
          </p:cNvPicPr>
          <p:nvPr/>
        </p:nvPicPr>
        <p:blipFill>
          <a:blip r:embed="rId2" cstate="print"/>
          <a:stretch>
            <a:fillRect/>
          </a:stretch>
        </p:blipFill>
        <p:spPr>
          <a:xfrm>
            <a:off x="5786446" y="3357562"/>
            <a:ext cx="3098273" cy="3346134"/>
          </a:xfrm>
          <a:prstGeom prst="rect">
            <a:avLst/>
          </a:prstGeom>
        </p:spPr>
      </p:pic>
      <p:pic>
        <p:nvPicPr>
          <p:cNvPr id="5" name="Picture 4" descr="nara_todaiji.jpg"/>
          <p:cNvPicPr>
            <a:picLocks noChangeAspect="1"/>
          </p:cNvPicPr>
          <p:nvPr/>
        </p:nvPicPr>
        <p:blipFill>
          <a:blip r:embed="rId3" cstate="print"/>
          <a:stretch>
            <a:fillRect/>
          </a:stretch>
        </p:blipFill>
        <p:spPr>
          <a:xfrm>
            <a:off x="285720" y="3857628"/>
            <a:ext cx="4907233" cy="2770542"/>
          </a:xfrm>
          <a:prstGeom prst="rect">
            <a:avLst/>
          </a:prstGeom>
        </p:spPr>
      </p:pic>
    </p:spTree>
  </p:cSld>
  <p:clrMapOvr>
    <a:masterClrMapping/>
  </p:clrMapOvr>
  <p:transition spd="slow" advTm="15281">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71546"/>
            <a:ext cx="8229600" cy="4525963"/>
          </a:xfrm>
        </p:spPr>
        <p:txBody>
          <a:bodyPr>
            <a:normAutofit/>
          </a:bodyPr>
          <a:lstStyle/>
          <a:p>
            <a:r>
              <a:rPr lang="en-AU" sz="2800" dirty="0" smtClean="0"/>
              <a:t> </a:t>
            </a:r>
            <a:r>
              <a:rPr lang="en-AU" sz="2800" dirty="0" smtClean="0">
                <a:solidFill>
                  <a:srgbClr val="FF0000"/>
                </a:solidFill>
                <a:latin typeface="Matura MT Script Capitals" pitchFamily="66" charset="0"/>
              </a:rPr>
              <a:t>Tokyo Disney land officially opened on April 15, 1983.</a:t>
            </a:r>
          </a:p>
          <a:p>
            <a:r>
              <a:rPr lang="en-AU" sz="2800" dirty="0" smtClean="0">
                <a:solidFill>
                  <a:srgbClr val="7030A0"/>
                </a:solidFill>
                <a:latin typeface="Matura MT Script Capitals" pitchFamily="66" charset="0"/>
              </a:rPr>
              <a:t>Tokyo Disney was the first Disney resort opened outside of the United States. </a:t>
            </a:r>
          </a:p>
          <a:p>
            <a:r>
              <a:rPr lang="en-AU" sz="2800" dirty="0" smtClean="0">
                <a:solidFill>
                  <a:schemeClr val="accent5">
                    <a:lumMod val="75000"/>
                  </a:schemeClr>
                </a:solidFill>
                <a:latin typeface="Matura MT Script Capitals" pitchFamily="66" charset="0"/>
              </a:rPr>
              <a:t>Tokyo Disney has two main entertainment sections: the original Tokyo Disneyland park and the Tokyo Disney Sea theme park.</a:t>
            </a:r>
            <a:endParaRPr lang="en-AU" sz="2800" dirty="0">
              <a:solidFill>
                <a:schemeClr val="accent5">
                  <a:lumMod val="75000"/>
                </a:schemeClr>
              </a:solidFill>
              <a:latin typeface="Matura MT Script Capitals" pitchFamily="66" charset="0"/>
            </a:endParaRPr>
          </a:p>
        </p:txBody>
      </p:sp>
      <p:sp>
        <p:nvSpPr>
          <p:cNvPr id="4" name="Rectangle 3"/>
          <p:cNvSpPr/>
          <p:nvPr/>
        </p:nvSpPr>
        <p:spPr>
          <a:xfrm>
            <a:off x="1714480" y="214290"/>
            <a:ext cx="542655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Tokyo Disneyland</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Picture 4" descr="disneyland3.jpg"/>
          <p:cNvPicPr>
            <a:picLocks noChangeAspect="1"/>
          </p:cNvPicPr>
          <p:nvPr/>
        </p:nvPicPr>
        <p:blipFill>
          <a:blip r:embed="rId2" cstate="print"/>
          <a:stretch>
            <a:fillRect/>
          </a:stretch>
        </p:blipFill>
        <p:spPr>
          <a:xfrm>
            <a:off x="7072330" y="3722499"/>
            <a:ext cx="2071670" cy="3135501"/>
          </a:xfrm>
          <a:prstGeom prst="rect">
            <a:avLst/>
          </a:prstGeom>
        </p:spPr>
      </p:pic>
      <p:pic>
        <p:nvPicPr>
          <p:cNvPr id="6" name="Picture 5" descr="disneyland2.jpg"/>
          <p:cNvPicPr>
            <a:picLocks noChangeAspect="1"/>
          </p:cNvPicPr>
          <p:nvPr/>
        </p:nvPicPr>
        <p:blipFill>
          <a:blip r:embed="rId3" cstate="print"/>
          <a:stretch>
            <a:fillRect/>
          </a:stretch>
        </p:blipFill>
        <p:spPr>
          <a:xfrm>
            <a:off x="0" y="4643446"/>
            <a:ext cx="2952738" cy="2214554"/>
          </a:xfrm>
          <a:prstGeom prst="rect">
            <a:avLst/>
          </a:prstGeom>
        </p:spPr>
      </p:pic>
      <p:pic>
        <p:nvPicPr>
          <p:cNvPr id="7" name="Picture 6" descr="disney4.jpg"/>
          <p:cNvPicPr>
            <a:picLocks noChangeAspect="1"/>
          </p:cNvPicPr>
          <p:nvPr/>
        </p:nvPicPr>
        <p:blipFill>
          <a:blip r:embed="rId4" cstate="print"/>
          <a:stretch>
            <a:fillRect/>
          </a:stretch>
        </p:blipFill>
        <p:spPr>
          <a:xfrm>
            <a:off x="4429124" y="4286256"/>
            <a:ext cx="1811087" cy="2571744"/>
          </a:xfrm>
          <a:prstGeom prst="rect">
            <a:avLst/>
          </a:prstGeom>
        </p:spPr>
      </p:pic>
    </p:spTree>
  </p:cSld>
  <p:clrMapOvr>
    <a:masterClrMapping/>
  </p:clrMapOvr>
  <p:transition spd="slow">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a:effectLst>
            <a:outerShdw blurRad="50800" dist="50800" dir="5400000" algn="ctr" rotWithShape="0">
              <a:schemeClr val="accent2"/>
            </a:outerShdw>
          </a:effectLst>
        </p:spPr>
        <p:txBody>
          <a:bodyPr>
            <a:normAutofit/>
          </a:bodyPr>
          <a:lstStyle/>
          <a:p>
            <a:r>
              <a:rPr lang="en-AU" sz="4800" dirty="0" smtClean="0">
                <a:ln>
                  <a:solidFill>
                    <a:srgbClr val="FF0000"/>
                  </a:solidFill>
                </a:ln>
                <a:solidFill>
                  <a:srgbClr val="FF66CC"/>
                </a:solidFill>
                <a:latin typeface="Footlight MT Light" pitchFamily="18" charset="0"/>
              </a:rPr>
              <a:t>Todai-Ji</a:t>
            </a:r>
            <a:endParaRPr lang="en-AU" sz="4800" dirty="0">
              <a:ln>
                <a:solidFill>
                  <a:srgbClr val="FF0000"/>
                </a:solidFill>
              </a:ln>
              <a:solidFill>
                <a:srgbClr val="FF66CC"/>
              </a:solidFill>
              <a:latin typeface="Footlight MT Light" pitchFamily="18" charset="0"/>
            </a:endParaRPr>
          </a:p>
        </p:txBody>
      </p:sp>
      <p:sp>
        <p:nvSpPr>
          <p:cNvPr id="3" name="Content Placeholder 2"/>
          <p:cNvSpPr>
            <a:spLocks noGrp="1"/>
          </p:cNvSpPr>
          <p:nvPr>
            <p:ph idx="1"/>
          </p:nvPr>
        </p:nvSpPr>
        <p:spPr>
          <a:xfrm>
            <a:off x="571472" y="1357298"/>
            <a:ext cx="8229600" cy="4525963"/>
          </a:xfrm>
        </p:spPr>
        <p:txBody>
          <a:bodyPr>
            <a:normAutofit lnSpcReduction="10000"/>
          </a:bodyPr>
          <a:lstStyle/>
          <a:p>
            <a:endParaRPr lang="en-AU" b="1" dirty="0" smtClean="0">
              <a:solidFill>
                <a:srgbClr val="FF0000"/>
              </a:solidFill>
            </a:endParaRPr>
          </a:p>
          <a:p>
            <a:endParaRPr lang="en-AU" b="1" dirty="0" smtClean="0">
              <a:solidFill>
                <a:srgbClr val="FF0000"/>
              </a:solidFill>
            </a:endParaRPr>
          </a:p>
          <a:p>
            <a:r>
              <a:rPr lang="en-AU" b="1" dirty="0" smtClean="0">
                <a:solidFill>
                  <a:srgbClr val="FF0000"/>
                </a:solidFill>
                <a:effectLst>
                  <a:outerShdw blurRad="50800" dist="101600" algn="l" rotWithShape="0">
                    <a:schemeClr val="tx1"/>
                  </a:outerShdw>
                </a:effectLst>
                <a:latin typeface="Rockwell" pitchFamily="18" charset="0"/>
              </a:rPr>
              <a:t>Todai-Ji Temple is a Buddhist temple in Nara,  and the largest  wooden building in the world. Todai-Ji Temple houses Japan's largest Buddha statue which is the Nara Buddha.</a:t>
            </a:r>
          </a:p>
          <a:p>
            <a:r>
              <a:rPr lang="en-AU" b="1" dirty="0" smtClean="0">
                <a:solidFill>
                  <a:srgbClr val="FF0000"/>
                </a:solidFill>
                <a:effectLst>
                  <a:outerShdw blurRad="50800" dist="101600" algn="l" rotWithShape="0">
                    <a:schemeClr val="tx1"/>
                  </a:outerShdw>
                </a:effectLst>
                <a:latin typeface="Rockwell" pitchFamily="18" charset="0"/>
              </a:rPr>
              <a:t>It was constructed in 752 on the order of Emperor Shomu.</a:t>
            </a:r>
          </a:p>
          <a:p>
            <a:endParaRPr lang="en-AU" dirty="0">
              <a:effectLst>
                <a:outerShdw blurRad="50800" dist="38100" algn="l" rotWithShape="0">
                  <a:srgbClr val="FF0000"/>
                </a:outerShdw>
              </a:effectLst>
              <a:latin typeface="Rockwell" pitchFamily="18" charset="0"/>
            </a:endParaRPr>
          </a:p>
        </p:txBody>
      </p:sp>
    </p:spTree>
  </p:cSld>
  <p:clrMapOvr>
    <a:masterClrMapping/>
  </p:clrMapOvr>
  <p:transition spd="slow" advTm="15140">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C000"/>
                </a:solidFill>
                <a:latin typeface="Comic Sans MS" pitchFamily="66" charset="0"/>
              </a:rPr>
              <a:t>Mt Fuji</a:t>
            </a:r>
            <a:endParaRPr lang="en-AU" dirty="0">
              <a:solidFill>
                <a:srgbClr val="FFC000"/>
              </a:solidFill>
              <a:latin typeface="Comic Sans MS" pitchFamily="66" charset="0"/>
            </a:endParaRPr>
          </a:p>
        </p:txBody>
      </p:sp>
      <p:sp>
        <p:nvSpPr>
          <p:cNvPr id="3" name="Content Placeholder 2"/>
          <p:cNvSpPr>
            <a:spLocks noGrp="1"/>
          </p:cNvSpPr>
          <p:nvPr>
            <p:ph idx="1"/>
          </p:nvPr>
        </p:nvSpPr>
        <p:spPr/>
        <p:txBody>
          <a:bodyPr>
            <a:normAutofit/>
          </a:bodyPr>
          <a:lstStyle/>
          <a:p>
            <a:r>
              <a:rPr lang="en-AU" sz="3600" dirty="0" smtClean="0">
                <a:solidFill>
                  <a:schemeClr val="bg1"/>
                </a:solidFill>
              </a:rPr>
              <a:t> </a:t>
            </a:r>
            <a:r>
              <a:rPr lang="en-AU" sz="3600" dirty="0" smtClean="0">
                <a:solidFill>
                  <a:schemeClr val="bg1"/>
                </a:solidFill>
                <a:effectLst>
                  <a:outerShdw blurRad="50800" dist="50800" dir="5400000" algn="ctr" rotWithShape="0">
                    <a:schemeClr val="tx1"/>
                  </a:outerShdw>
                </a:effectLst>
              </a:rPr>
              <a:t>Mt Fuji is the highest mountain in Japan </a:t>
            </a:r>
          </a:p>
          <a:p>
            <a:r>
              <a:rPr lang="en-AU" sz="3600" dirty="0" smtClean="0">
                <a:solidFill>
                  <a:schemeClr val="bg1"/>
                </a:solidFill>
                <a:effectLst>
                  <a:outerShdw blurRad="50800" dist="50800" dir="5400000" algn="ctr" rotWithShape="0">
                    <a:schemeClr val="tx1"/>
                  </a:outerShdw>
                </a:effectLst>
              </a:rPr>
              <a:t>at</a:t>
            </a:r>
            <a:r>
              <a:rPr lang="en-AU" sz="3600" dirty="0" smtClean="0">
                <a:solidFill>
                  <a:schemeClr val="bg1"/>
                </a:solidFill>
              </a:rPr>
              <a:t> </a:t>
            </a:r>
            <a:r>
              <a:rPr lang="en-AU" sz="3600" dirty="0" smtClean="0">
                <a:solidFill>
                  <a:srgbClr val="FF0000"/>
                </a:solidFill>
              </a:rPr>
              <a:t>3,776 m (12,388 ft).</a:t>
            </a:r>
            <a:endParaRPr lang="en-AU" sz="3600" baseline="30000" dirty="0" smtClean="0">
              <a:solidFill>
                <a:srgbClr val="FF0000"/>
              </a:solidFill>
            </a:endParaRPr>
          </a:p>
          <a:p>
            <a:r>
              <a:rPr lang="en-AU" sz="3600" dirty="0" smtClean="0">
                <a:solidFill>
                  <a:schemeClr val="bg1"/>
                </a:solidFill>
                <a:effectLst>
                  <a:outerShdw blurRad="50800" dist="50800" dir="5400000" algn="ctr" rotWithShape="0">
                    <a:schemeClr val="tx1"/>
                  </a:outerShdw>
                </a:effectLst>
              </a:rPr>
              <a:t>Along with Mount Tate and Mount Haku,   it is one of Japan's "Three Holy Mountains”.</a:t>
            </a:r>
          </a:p>
          <a:p>
            <a:endParaRPr lang="en-AU" sz="3600" dirty="0">
              <a:solidFill>
                <a:schemeClr val="bg1"/>
              </a:solidFill>
            </a:endParaRPr>
          </a:p>
        </p:txBody>
      </p:sp>
    </p:spTree>
  </p:cSld>
  <p:clrMapOvr>
    <a:masterClrMapping/>
  </p:clrMapOvr>
  <p:transition spd="slow" advTm="22422">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4">
                    <a:lumMod val="20000"/>
                    <a:lumOff val="80000"/>
                  </a:schemeClr>
                </a:solidFill>
                <a:latin typeface="Footlight MT Light" pitchFamily="18" charset="0"/>
              </a:rPr>
              <a:t>Japan Bullet Trains</a:t>
            </a:r>
            <a:endParaRPr lang="en-AU" dirty="0">
              <a:solidFill>
                <a:schemeClr val="accent4">
                  <a:lumMod val="20000"/>
                  <a:lumOff val="80000"/>
                </a:schemeClr>
              </a:solidFill>
              <a:latin typeface="Footlight MT Light" pitchFamily="18" charset="0"/>
            </a:endParaRPr>
          </a:p>
        </p:txBody>
      </p:sp>
      <p:sp>
        <p:nvSpPr>
          <p:cNvPr id="3" name="Content Placeholder 2"/>
          <p:cNvSpPr>
            <a:spLocks noGrp="1"/>
          </p:cNvSpPr>
          <p:nvPr>
            <p:ph idx="1"/>
          </p:nvPr>
        </p:nvSpPr>
        <p:spPr/>
        <p:txBody>
          <a:bodyPr/>
          <a:lstStyle/>
          <a:p>
            <a:r>
              <a:rPr lang="en-AU" b="1" dirty="0" smtClean="0">
                <a:solidFill>
                  <a:srgbClr val="FF0000"/>
                </a:solidFill>
                <a:effectLst>
                  <a:outerShdw blurRad="50800" dist="50800" dir="5400000" algn="ctr" rotWithShape="0">
                    <a:srgbClr val="FF66CC"/>
                  </a:outerShdw>
                </a:effectLst>
                <a:latin typeface="Papyrus" pitchFamily="66" charset="0"/>
              </a:rPr>
              <a:t>The Tokaido Shinkansen, connecting Tokyo, Nagoya, Kyoto and Osaka, was constructed in 1964 as the first Shinkansen line and the world's first high speed train service. At that time the trains already ran at about 200 km/h. Nowadays they reach speeds of 300 km/h. </a:t>
            </a:r>
          </a:p>
          <a:p>
            <a:endParaRPr lang="en-AU" b="1" dirty="0">
              <a:solidFill>
                <a:srgbClr val="7030A0"/>
              </a:solidFill>
              <a:effectLst>
                <a:outerShdw blurRad="50800" dist="50800" dir="5400000" algn="ctr" rotWithShape="0">
                  <a:srgbClr val="FF66CC"/>
                </a:outerShdw>
              </a:effectLst>
              <a:latin typeface="Papyrus" pitchFamily="66" charset="0"/>
            </a:endParaRPr>
          </a:p>
        </p:txBody>
      </p:sp>
    </p:spTree>
  </p:cSld>
  <p:clrMapOvr>
    <a:masterClrMapping/>
  </p:clrMapOvr>
  <p:transition spd="slow" advTm="20563">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72072"/>
          </a:xfrm>
        </p:spPr>
        <p:txBody>
          <a:bodyPr>
            <a:normAutofit/>
          </a:bodyPr>
          <a:lstStyle/>
          <a:p>
            <a:r>
              <a:rPr lang="en-AU" sz="2400" dirty="0" smtClean="0">
                <a:solidFill>
                  <a:srgbClr val="C00000"/>
                </a:solidFill>
                <a:latin typeface="Kahootz Face" pitchFamily="2" charset="0"/>
              </a:rPr>
              <a:t>Here are some English words translated into Japanese. These can be useful if you cant understand some writing you see in Japan.</a:t>
            </a:r>
          </a:p>
          <a:p>
            <a:endParaRPr lang="en-AU" sz="2000" dirty="0" smtClean="0">
              <a:latin typeface="Kahootz Face" pitchFamily="2" charset="0"/>
            </a:endParaRPr>
          </a:p>
          <a:p>
            <a:r>
              <a:rPr lang="en-AU" sz="2400" dirty="0" smtClean="0">
                <a:solidFill>
                  <a:srgbClr val="7030A0"/>
                </a:solidFill>
                <a:latin typeface="Kahootz Face" pitchFamily="2" charset="0"/>
              </a:rPr>
              <a:t>Todai-Ji = </a:t>
            </a:r>
            <a:r>
              <a:rPr lang="ja-JP" altLang="en-US" sz="2400" smtClean="0">
                <a:solidFill>
                  <a:srgbClr val="7030A0"/>
                </a:solidFill>
              </a:rPr>
              <a:t>東大寺</a:t>
            </a:r>
            <a:endParaRPr lang="en-AU" altLang="ja-JP" sz="2400" dirty="0" smtClean="0">
              <a:solidFill>
                <a:srgbClr val="7030A0"/>
              </a:solidFill>
            </a:endParaRPr>
          </a:p>
          <a:p>
            <a:r>
              <a:rPr lang="en-AU" sz="2400" dirty="0" smtClean="0">
                <a:solidFill>
                  <a:srgbClr val="00B050"/>
                </a:solidFill>
                <a:latin typeface="Kahootz Face" pitchFamily="2" charset="0"/>
              </a:rPr>
              <a:t>Nara Buddha = </a:t>
            </a:r>
            <a:r>
              <a:rPr lang="ja-JP" altLang="en-US" sz="2400" smtClean="0">
                <a:solidFill>
                  <a:srgbClr val="00B050"/>
                </a:solidFill>
              </a:rPr>
              <a:t>奈良仏陀</a:t>
            </a:r>
            <a:endParaRPr lang="en-AU" altLang="ja-JP" sz="2400" dirty="0" smtClean="0">
              <a:solidFill>
                <a:srgbClr val="00B050"/>
              </a:solidFill>
            </a:endParaRPr>
          </a:p>
          <a:p>
            <a:r>
              <a:rPr lang="en-AU" sz="2400" dirty="0" smtClean="0">
                <a:solidFill>
                  <a:srgbClr val="002060"/>
                </a:solidFill>
                <a:latin typeface="Kahootz Face" pitchFamily="2" charset="0"/>
              </a:rPr>
              <a:t>Shinkansen = </a:t>
            </a:r>
            <a:r>
              <a:rPr lang="ja-JP" altLang="en-US" sz="2400" smtClean="0">
                <a:solidFill>
                  <a:srgbClr val="002060"/>
                </a:solidFill>
              </a:rPr>
              <a:t>新幹線</a:t>
            </a:r>
            <a:endParaRPr lang="en-AU" altLang="ja-JP" sz="2400" dirty="0" smtClean="0">
              <a:solidFill>
                <a:srgbClr val="002060"/>
              </a:solidFill>
            </a:endParaRPr>
          </a:p>
          <a:p>
            <a:r>
              <a:rPr lang="en-AU" altLang="ja-JP" sz="2400" dirty="0" smtClean="0">
                <a:solidFill>
                  <a:srgbClr val="FF0000"/>
                </a:solidFill>
                <a:latin typeface="Kahootz Face" pitchFamily="2" charset="0"/>
              </a:rPr>
              <a:t>Thankyou = </a:t>
            </a:r>
            <a:r>
              <a:rPr lang="ja-JP" altLang="en-US" sz="2400" smtClean="0">
                <a:solidFill>
                  <a:srgbClr val="FF0000"/>
                </a:solidFill>
              </a:rPr>
              <a:t>ありがとう</a:t>
            </a:r>
            <a:endParaRPr lang="en-AU" altLang="ja-JP" sz="2400" dirty="0" smtClean="0">
              <a:solidFill>
                <a:srgbClr val="FF0000"/>
              </a:solidFill>
            </a:endParaRPr>
          </a:p>
          <a:p>
            <a:r>
              <a:rPr lang="en-AU" altLang="ja-JP" sz="2400" dirty="0" smtClean="0">
                <a:solidFill>
                  <a:schemeClr val="accent5">
                    <a:lumMod val="50000"/>
                  </a:schemeClr>
                </a:solidFill>
                <a:latin typeface="Kahootz Face" pitchFamily="2" charset="0"/>
              </a:rPr>
              <a:t>Hello = </a:t>
            </a:r>
            <a:r>
              <a:rPr lang="ja-JP" altLang="en-US" sz="2400" smtClean="0">
                <a:solidFill>
                  <a:schemeClr val="accent5">
                    <a:lumMod val="50000"/>
                  </a:schemeClr>
                </a:solidFill>
                <a:latin typeface="Kahootz Face" pitchFamily="2" charset="0"/>
              </a:rPr>
              <a:t> こんにちは</a:t>
            </a:r>
            <a:endParaRPr lang="en-AU" altLang="ja-JP" sz="2400" dirty="0" smtClean="0">
              <a:solidFill>
                <a:schemeClr val="accent5">
                  <a:lumMod val="50000"/>
                </a:schemeClr>
              </a:solidFill>
              <a:latin typeface="Kahootz Face" pitchFamily="2" charset="0"/>
            </a:endParaRPr>
          </a:p>
          <a:p>
            <a:r>
              <a:rPr lang="en-AU" altLang="ja-JP" sz="2400" dirty="0" smtClean="0">
                <a:solidFill>
                  <a:schemeClr val="accent6">
                    <a:lumMod val="75000"/>
                  </a:schemeClr>
                </a:solidFill>
                <a:latin typeface="Kahootz Face" pitchFamily="2" charset="0"/>
              </a:rPr>
              <a:t>Thankyou very much -</a:t>
            </a:r>
            <a:r>
              <a:rPr lang="ja-JP" altLang="en-US" sz="2400" smtClean="0">
                <a:solidFill>
                  <a:schemeClr val="accent6">
                    <a:lumMod val="75000"/>
                  </a:schemeClr>
                </a:solidFill>
              </a:rPr>
              <a:t>ありがとうございました </a:t>
            </a:r>
            <a:endParaRPr lang="en-AU" altLang="ja-JP" sz="2400" dirty="0" smtClean="0">
              <a:solidFill>
                <a:schemeClr val="accent6">
                  <a:lumMod val="75000"/>
                </a:schemeClr>
              </a:solidFill>
            </a:endParaRPr>
          </a:p>
          <a:p>
            <a:r>
              <a:rPr lang="en-AU" altLang="ja-JP" sz="2400" dirty="0" smtClean="0">
                <a:solidFill>
                  <a:schemeClr val="tx1">
                    <a:lumMod val="95000"/>
                    <a:lumOff val="5000"/>
                  </a:schemeClr>
                </a:solidFill>
                <a:latin typeface="Kahootz Face" pitchFamily="2" charset="0"/>
              </a:rPr>
              <a:t>Goodbye - </a:t>
            </a:r>
            <a:r>
              <a:rPr lang="ja-JP" altLang="en-US" sz="2400" smtClean="0">
                <a:solidFill>
                  <a:schemeClr val="tx1">
                    <a:lumMod val="95000"/>
                    <a:lumOff val="5000"/>
                  </a:schemeClr>
                </a:solidFill>
              </a:rPr>
              <a:t>さようなら</a:t>
            </a:r>
            <a:endParaRPr lang="en-AU" sz="2400" dirty="0" smtClean="0">
              <a:solidFill>
                <a:schemeClr val="tx1">
                  <a:lumMod val="95000"/>
                  <a:lumOff val="5000"/>
                </a:schemeClr>
              </a:solidFill>
            </a:endParaRPr>
          </a:p>
          <a:p>
            <a:endParaRPr lang="en-AU" altLang="ja-JP" sz="2400" dirty="0" smtClean="0">
              <a:latin typeface="Kahootz Face" pitchFamily="2" charset="0"/>
            </a:endParaRPr>
          </a:p>
          <a:p>
            <a:endParaRPr lang="en-AU" sz="2400" dirty="0">
              <a:latin typeface="Kahootz Face" pitchFamily="2" charset="0"/>
            </a:endParaRPr>
          </a:p>
        </p:txBody>
      </p:sp>
      <p:sp>
        <p:nvSpPr>
          <p:cNvPr id="4" name="Rectangle 3"/>
          <p:cNvSpPr/>
          <p:nvPr/>
        </p:nvSpPr>
        <p:spPr>
          <a:xfrm>
            <a:off x="2500298" y="428604"/>
            <a:ext cx="3647730"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Translations</a:t>
            </a:r>
          </a:p>
        </p:txBody>
      </p:sp>
      <p:pic>
        <p:nvPicPr>
          <p:cNvPr id="1028" name="Picture 4" descr="Large animated Japanese flag clip art for a black background"/>
          <p:cNvPicPr>
            <a:picLocks noChangeAspect="1" noChangeArrowheads="1" noCrop="1"/>
          </p:cNvPicPr>
          <p:nvPr/>
        </p:nvPicPr>
        <p:blipFill>
          <a:blip r:embed="rId2" cstate="print"/>
          <a:srcRect/>
          <a:stretch>
            <a:fillRect/>
          </a:stretch>
        </p:blipFill>
        <p:spPr bwMode="auto">
          <a:xfrm>
            <a:off x="4429124" y="2786058"/>
            <a:ext cx="4356650" cy="2300298"/>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143000"/>
          </a:xfrm>
        </p:spPr>
        <p:txBody>
          <a:bodyPr/>
          <a:lstStyle/>
          <a:p>
            <a:r>
              <a:rPr lang="en-AU" dirty="0" smtClean="0">
                <a:solidFill>
                  <a:srgbClr val="FFFF00"/>
                </a:solidFill>
              </a:rPr>
              <a:t>THANKYOU FOR WATCHING</a:t>
            </a:r>
            <a:endParaRPr lang="en-AU" dirty="0">
              <a:solidFill>
                <a:srgbClr val="FFFF00"/>
              </a:solidFill>
            </a:endParaRPr>
          </a:p>
        </p:txBody>
      </p:sp>
      <p:sp>
        <p:nvSpPr>
          <p:cNvPr id="3" name="Content Placeholder 2"/>
          <p:cNvSpPr>
            <a:spLocks noGrp="1"/>
          </p:cNvSpPr>
          <p:nvPr>
            <p:ph idx="1"/>
          </p:nvPr>
        </p:nvSpPr>
        <p:spPr>
          <a:xfrm>
            <a:off x="428596" y="3143248"/>
            <a:ext cx="8229600" cy="1185858"/>
          </a:xfrm>
        </p:spPr>
        <p:txBody>
          <a:bodyPr>
            <a:normAutofit fontScale="85000" lnSpcReduction="10000"/>
          </a:bodyPr>
          <a:lstStyle/>
          <a:p>
            <a:r>
              <a:rPr lang="en-AU" dirty="0" smtClean="0">
                <a:solidFill>
                  <a:srgbClr val="FFFF00"/>
                </a:solidFill>
                <a:latin typeface="Bauhaus 93" pitchFamily="82" charset="0"/>
              </a:rPr>
              <a:t>We</a:t>
            </a:r>
            <a:r>
              <a:rPr lang="en-AU" dirty="0" smtClean="0">
                <a:solidFill>
                  <a:srgbClr val="7030A0"/>
                </a:solidFill>
                <a:latin typeface="Bauhaus 93" pitchFamily="82" charset="0"/>
              </a:rPr>
              <a:t> </a:t>
            </a:r>
            <a:r>
              <a:rPr lang="en-AU" dirty="0" smtClean="0">
                <a:solidFill>
                  <a:srgbClr val="00B0F0"/>
                </a:solidFill>
                <a:latin typeface="Bauhaus 93" pitchFamily="82" charset="0"/>
              </a:rPr>
              <a:t>hope</a:t>
            </a:r>
            <a:r>
              <a:rPr lang="en-AU" dirty="0" smtClean="0">
                <a:solidFill>
                  <a:srgbClr val="7030A0"/>
                </a:solidFill>
                <a:latin typeface="Bauhaus 93" pitchFamily="82" charset="0"/>
              </a:rPr>
              <a:t> you </a:t>
            </a:r>
            <a:r>
              <a:rPr lang="en-AU" dirty="0" smtClean="0">
                <a:solidFill>
                  <a:srgbClr val="FF66CC"/>
                </a:solidFill>
                <a:latin typeface="Bauhaus 93" pitchFamily="82" charset="0"/>
              </a:rPr>
              <a:t>enjoyed</a:t>
            </a:r>
            <a:r>
              <a:rPr lang="en-AU" dirty="0" smtClean="0">
                <a:solidFill>
                  <a:srgbClr val="7030A0"/>
                </a:solidFill>
                <a:latin typeface="Bauhaus 93" pitchFamily="82" charset="0"/>
              </a:rPr>
              <a:t> </a:t>
            </a:r>
            <a:r>
              <a:rPr lang="en-AU" dirty="0" smtClean="0">
                <a:solidFill>
                  <a:schemeClr val="bg2">
                    <a:lumMod val="75000"/>
                  </a:schemeClr>
                </a:solidFill>
                <a:latin typeface="Bauhaus 93" pitchFamily="82" charset="0"/>
              </a:rPr>
              <a:t>our</a:t>
            </a:r>
            <a:r>
              <a:rPr lang="en-AU" dirty="0" smtClean="0">
                <a:solidFill>
                  <a:srgbClr val="7030A0"/>
                </a:solidFill>
                <a:latin typeface="Bauhaus 93" pitchFamily="82" charset="0"/>
              </a:rPr>
              <a:t> </a:t>
            </a:r>
            <a:r>
              <a:rPr lang="en-AU" dirty="0" smtClean="0">
                <a:solidFill>
                  <a:srgbClr val="C00000"/>
                </a:solidFill>
                <a:latin typeface="Bauhaus 93" pitchFamily="82" charset="0"/>
              </a:rPr>
              <a:t>presentation</a:t>
            </a:r>
            <a:r>
              <a:rPr lang="en-AU" dirty="0" smtClean="0">
                <a:solidFill>
                  <a:srgbClr val="C00000"/>
                </a:solidFill>
                <a:latin typeface="Bauhaus 93" pitchFamily="82" charset="0"/>
              </a:rPr>
              <a:t>.</a:t>
            </a:r>
          </a:p>
          <a:p>
            <a:r>
              <a:rPr lang="en-AU" dirty="0" smtClean="0">
                <a:solidFill>
                  <a:schemeClr val="bg2">
                    <a:lumMod val="50000"/>
                  </a:schemeClr>
                </a:solidFill>
                <a:latin typeface="Bauhaus 93" pitchFamily="82" charset="0"/>
              </a:rPr>
              <a:t>We hope this has persuaded you to visit Japan!</a:t>
            </a:r>
            <a:endParaRPr lang="en-AU" dirty="0">
              <a:solidFill>
                <a:schemeClr val="bg2">
                  <a:lumMod val="50000"/>
                </a:schemeClr>
              </a:solidFill>
              <a:latin typeface="Bauhaus 93" pitchFamily="82" charset="0"/>
            </a:endParaRPr>
          </a:p>
        </p:txBody>
      </p:sp>
      <p:pic>
        <p:nvPicPr>
          <p:cNvPr id="21506" name="Picture 2" descr="Large animated Japanese flag clip art for a black background"/>
          <p:cNvPicPr>
            <a:picLocks noChangeAspect="1" noChangeArrowheads="1" noCrop="1"/>
          </p:cNvPicPr>
          <p:nvPr/>
        </p:nvPicPr>
        <p:blipFill>
          <a:blip r:embed="rId2" cstate="print"/>
          <a:srcRect/>
          <a:stretch>
            <a:fillRect/>
          </a:stretch>
        </p:blipFill>
        <p:spPr bwMode="auto">
          <a:xfrm>
            <a:off x="285720" y="4393386"/>
            <a:ext cx="3286148" cy="2464614"/>
          </a:xfrm>
          <a:prstGeom prst="rect">
            <a:avLst/>
          </a:prstGeom>
          <a:noFill/>
        </p:spPr>
      </p:pic>
      <p:pic>
        <p:nvPicPr>
          <p:cNvPr id="21508" name="Picture 4" descr="http://www.bestanimations.com/Holidays/Thankyou-01-june.gif"/>
          <p:cNvPicPr>
            <a:picLocks noChangeAspect="1" noChangeArrowheads="1" noCrop="1"/>
          </p:cNvPicPr>
          <p:nvPr/>
        </p:nvPicPr>
        <p:blipFill>
          <a:blip r:embed="rId3" cstate="print"/>
          <a:srcRect/>
          <a:stretch>
            <a:fillRect/>
          </a:stretch>
        </p:blipFill>
        <p:spPr bwMode="auto">
          <a:xfrm>
            <a:off x="5000628" y="4643446"/>
            <a:ext cx="3300436" cy="1833575"/>
          </a:xfrm>
          <a:prstGeom prst="rect">
            <a:avLst/>
          </a:prstGeom>
          <a:noFill/>
        </p:spPr>
      </p:pic>
      <p:pic>
        <p:nvPicPr>
          <p:cNvPr id="21510" name="Picture 6" descr="http://www.bestanimations.com/Holidays/Fireworks/Fireworks-04-june.gif"/>
          <p:cNvPicPr>
            <a:picLocks noChangeAspect="1" noChangeArrowheads="1" noCrop="1"/>
          </p:cNvPicPr>
          <p:nvPr/>
        </p:nvPicPr>
        <p:blipFill>
          <a:blip r:embed="rId4" cstate="print"/>
          <a:srcRect/>
          <a:stretch>
            <a:fillRect/>
          </a:stretch>
        </p:blipFill>
        <p:spPr bwMode="auto">
          <a:xfrm>
            <a:off x="119032" y="1285860"/>
            <a:ext cx="2166952" cy="1625216"/>
          </a:xfrm>
          <a:prstGeom prst="rect">
            <a:avLst/>
          </a:prstGeom>
          <a:noFill/>
        </p:spPr>
      </p:pic>
      <p:pic>
        <p:nvPicPr>
          <p:cNvPr id="21512" name="Picture 8" descr="http://www.bestanimations.com/Holidays/Fireworks/Fireworks-02-june.gif"/>
          <p:cNvPicPr>
            <a:picLocks noChangeAspect="1" noChangeArrowheads="1" noCrop="1"/>
          </p:cNvPicPr>
          <p:nvPr/>
        </p:nvPicPr>
        <p:blipFill>
          <a:blip r:embed="rId5" cstate="print"/>
          <a:srcRect/>
          <a:stretch>
            <a:fillRect/>
          </a:stretch>
        </p:blipFill>
        <p:spPr bwMode="auto">
          <a:xfrm>
            <a:off x="7000892" y="1270972"/>
            <a:ext cx="2143108" cy="1860502"/>
          </a:xfrm>
          <a:prstGeom prst="rect">
            <a:avLst/>
          </a:prstGeom>
          <a:noFill/>
        </p:spPr>
      </p:pic>
      <p:pic>
        <p:nvPicPr>
          <p:cNvPr id="3074" name="Picture 2" descr="http://bestanimations.com/Holidays/Fireworks/Fireworks-01-june.gif"/>
          <p:cNvPicPr>
            <a:picLocks noChangeAspect="1" noChangeArrowheads="1" noCrop="1"/>
          </p:cNvPicPr>
          <p:nvPr/>
        </p:nvPicPr>
        <p:blipFill>
          <a:blip r:embed="rId6" cstate="print"/>
          <a:srcRect/>
          <a:stretch>
            <a:fillRect/>
          </a:stretch>
        </p:blipFill>
        <p:spPr bwMode="auto">
          <a:xfrm>
            <a:off x="5000628" y="1214422"/>
            <a:ext cx="2024070" cy="2024070"/>
          </a:xfrm>
          <a:prstGeom prst="rect">
            <a:avLst/>
          </a:prstGeom>
          <a:noFill/>
        </p:spPr>
      </p:pic>
      <p:pic>
        <p:nvPicPr>
          <p:cNvPr id="3076" name="Picture 4" descr="http://bestanimations.com/Holidays/Fireworks/Fireworks-03-june.gif"/>
          <p:cNvPicPr>
            <a:picLocks noChangeAspect="1" noChangeArrowheads="1" noCrop="1"/>
          </p:cNvPicPr>
          <p:nvPr/>
        </p:nvPicPr>
        <p:blipFill>
          <a:blip r:embed="rId7" cstate="print"/>
          <a:srcRect/>
          <a:stretch>
            <a:fillRect/>
          </a:stretch>
        </p:blipFill>
        <p:spPr bwMode="auto">
          <a:xfrm>
            <a:off x="3143240" y="1714488"/>
            <a:ext cx="1714512" cy="1285886"/>
          </a:xfrm>
          <a:prstGeom prst="rect">
            <a:avLst/>
          </a:prstGeom>
          <a:noFill/>
        </p:spPr>
      </p:pic>
    </p:spTree>
  </p:cSld>
  <p:clrMapOvr>
    <a:masterClrMapping/>
  </p:clrMapOvr>
  <p:transition spd="slow" advClick="0">
    <p:comb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332</Words>
  <Application>Microsoft Office PowerPoint</Application>
  <PresentationFormat>On-screen Show (4:3)</PresentationFormat>
  <Paragraphs>40</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Japan</vt:lpstr>
      <vt:lpstr>Landmarks</vt:lpstr>
      <vt:lpstr>Nara Buddha</vt:lpstr>
      <vt:lpstr>Slide 4</vt:lpstr>
      <vt:lpstr>Todai-Ji</vt:lpstr>
      <vt:lpstr>Mt Fuji</vt:lpstr>
      <vt:lpstr>Japan Bullet Trains</vt:lpstr>
      <vt:lpstr>Slide 8</vt:lpstr>
      <vt:lpstr>THANKYOU FOR WATCHING</vt:lpstr>
    </vt:vector>
  </TitlesOfParts>
  <Company>Sydenham Hillside Primary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dc:title>
  <dc:creator>SHPS</dc:creator>
  <cp:lastModifiedBy>SHPS</cp:lastModifiedBy>
  <cp:revision>31</cp:revision>
  <dcterms:created xsi:type="dcterms:W3CDTF">2009-08-09T23:10:32Z</dcterms:created>
  <dcterms:modified xsi:type="dcterms:W3CDTF">2009-09-03T01:58:16Z</dcterms:modified>
</cp:coreProperties>
</file>